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17"/>
  </p:notesMasterIdLst>
  <p:handoutMasterIdLst>
    <p:handoutMasterId r:id="rId18"/>
  </p:handoutMasterIdLst>
  <p:sldIdLst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</p:sldIdLst>
  <p:sldSz cx="12192000" cy="6858000"/>
  <p:notesSz cx="6889750" cy="100218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19" autoAdjust="0"/>
  </p:normalViewPr>
  <p:slideViewPr>
    <p:cSldViewPr snapToGrid="0">
      <p:cViewPr varScale="1">
        <p:scale>
          <a:sx n="70" d="100"/>
          <a:sy n="70" d="100"/>
        </p:scale>
        <p:origin x="116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r>
              <a:rPr lang="fr-FR"/>
              <a:t>Mini-conférence « Confiance et sécurité à Cheval » – 15 juin 2025 – Journées Ethologiques La Cense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4A29378B-22B1-4588-9740-DF5103B13F80}" type="datetimeFigureOut">
              <a:rPr lang="fr-FR" smtClean="0"/>
              <a:t>22/10/2025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r>
              <a:rPr lang="fr-FR"/>
              <a:t>Laurence Grard Guenard –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4A26EF8D-B4ED-4503-AC0C-4866D952D05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94065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r>
              <a:rPr lang="fr-FR" noProof="0"/>
              <a:t>Mini-conférence « Confiance et sécurité à Cheval » – 15 juin 2025 – Journées Ethologiques La Cense</a:t>
            </a:r>
            <a:endParaRPr lang="fr-FR" noProof="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C39F5A51-7AD1-4F6A-BA60-8AF72EB7A855}" type="datetimeFigureOut">
              <a:rPr lang="fr-FR" noProof="0" smtClean="0"/>
              <a:t>22/10/2025</a:t>
            </a:fld>
            <a:endParaRPr lang="fr-FR" noProof="0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fr-FR" noProof="0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r>
              <a:rPr lang="fr-FR" noProof="0"/>
              <a:t>Laurence Grard Guenard –</a:t>
            </a:r>
            <a:endParaRPr lang="fr-FR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FC506EC4-24F6-4D00-BF5E-EA6796A76C61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122995319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06EC4-24F6-4D00-BF5E-EA6796A76C61}" type="slidenum">
              <a:rPr lang="fr-FR" smtClean="0"/>
              <a:t>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4ED64C-A38D-7E3B-3D30-45633143010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 noProof="0"/>
              <a:t>Laurence Grard Guenard –</a:t>
            </a:r>
            <a:endParaRPr lang="fr-FR" noProof="0" dirty="0"/>
          </a:p>
        </p:txBody>
      </p:sp>
      <p:sp>
        <p:nvSpPr>
          <p:cNvPr id="6" name="Espace réservé de l'en-tête 5">
            <a:extLst>
              <a:ext uri="{FF2B5EF4-FFF2-40B4-BE49-F238E27FC236}">
                <a16:creationId xmlns:a16="http://schemas.microsoft.com/office/drawing/2014/main" id="{831B095E-8B14-BC88-9CDC-DF553C63795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 noProof="0"/>
              <a:t>Mini-conférence « Confiance et sécurité à Cheval » – 15 juin 2025 – Journées Ethologiques La Cense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902254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AA2793C-84ED-4D66-8CE9-BD9EA2F222EF}" type="datetime1">
              <a:rPr lang="fr-FR" noProof="0" smtClean="0"/>
              <a:t>22/10/2025</a:t>
            </a:fld>
            <a:endParaRPr lang="fr-F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Laurence Grard Guenard – Je fais confiance à mon cheval - « Confiance et sécurité à Cheval » – 15 juin 2025 – Journées Ethologiques La Cense</a:t>
            </a:r>
            <a:endParaRPr lang="fr-F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911237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86ABE8D-77D1-430F-BAF6-035EB6C2B5A3}" type="datetime1">
              <a:rPr lang="fr-FR" noProof="0" smtClean="0"/>
              <a:t>22/10/2025</a:t>
            </a:fld>
            <a:endParaRPr lang="fr-F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Laurence Grard Guenard – Je fais confiance à mon cheval - « Confiance et sécurité à Cheval » – 15 juin 2025 – Journées Ethologiques La Cense</a:t>
            </a:r>
            <a:endParaRPr lang="fr-F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080423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C8F771E-AACB-4C5B-B7B1-A2A0F772BFB3}" type="datetime1">
              <a:rPr lang="fr-FR" noProof="0" smtClean="0"/>
              <a:t>22/10/2025</a:t>
            </a:fld>
            <a:endParaRPr lang="fr-F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Laurence Grard Guenard – Je fais confiance à mon cheval - « Confiance et sécurité à Cheval » – 15 juin 2025 – Journées Ethologiques La Cense</a:t>
            </a:r>
            <a:endParaRPr lang="fr-F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4629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A6ED011-7F09-4915-84C7-8817992F86A9}" type="datetime1">
              <a:rPr lang="fr-FR" noProof="0" smtClean="0"/>
              <a:t>22/10/2025</a:t>
            </a:fld>
            <a:endParaRPr lang="fr-F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Laurence Grard Guenard – Je fais confiance à mon cheval - « Confiance et sécurité à Cheval » – 15 juin 2025 – Journées Ethologiques La Cense</a:t>
            </a:r>
            <a:endParaRPr lang="fr-F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379037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C934A2E-92E5-4777-ACBC-B933275C083D}" type="datetime1">
              <a:rPr lang="fr-FR" noProof="0" smtClean="0"/>
              <a:t>22/10/2025</a:t>
            </a:fld>
            <a:endParaRPr lang="fr-F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Laurence Grard Guenard – Je fais confiance à mon cheval - « Confiance et sécurité à Cheval » – 15 juin 2025 – Journées Ethologiques La Cense</a:t>
            </a:r>
            <a:endParaRPr lang="fr-F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381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ED1648C-9660-4C3A-887B-F3FA1203BA8B}" type="datetime1">
              <a:rPr lang="fr-FR" noProof="0" smtClean="0"/>
              <a:t>22/10/2025</a:t>
            </a:fld>
            <a:endParaRPr lang="fr-F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Laurence Grard Guenard – Je fais confiance à mon cheval - « Confiance et sécurité à Cheval » – 15 juin 2025 – Journées Ethologiques La Cense</a:t>
            </a:r>
            <a:endParaRPr lang="fr-F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109907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29AF00D-C33B-417C-ACC8-0F8A9E3265B0}" type="datetime1">
              <a:rPr lang="fr-FR" noProof="0" smtClean="0"/>
              <a:t>22/10/2025</a:t>
            </a:fld>
            <a:endParaRPr lang="fr-F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Laurence Grard Guenard – Je fais confiance à mon cheval - « Confiance et sécurité à Cheval » – 15 juin 2025 – Journées Ethologiques La Cense</a:t>
            </a:r>
            <a:endParaRPr lang="fr-F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981698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2433123-A799-407E-AFA6-0F88FC649ECD}" type="datetime1">
              <a:rPr lang="fr-FR" noProof="0" smtClean="0"/>
              <a:t>22/10/2025</a:t>
            </a:fld>
            <a:endParaRPr lang="fr-F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Laurence Grard Guenard – Je fais confiance à mon cheval - « Confiance et sécurité à Cheval » – 15 juin 2025 – Journées Ethologiques La Cense</a:t>
            </a:r>
            <a:endParaRPr lang="fr-F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507647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F4438B5-72F8-4C59-A489-6B8FC25E2640}" type="datetime1">
              <a:rPr lang="fr-FR" noProof="0" smtClean="0"/>
              <a:t>22/10/2025</a:t>
            </a:fld>
            <a:endParaRPr lang="fr-F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Laurence Grard Guenard – Je fais confiance à mon cheval - « Confiance et sécurité à Cheval » – 15 juin 2025 – Journées Ethologiques La Cense</a:t>
            </a:r>
            <a:endParaRPr lang="fr-F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087340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47800C7-AD4D-4471-90F6-BCCD840533AF}" type="datetime1">
              <a:rPr lang="fr-FR" noProof="0" smtClean="0"/>
              <a:t>22/10/2025</a:t>
            </a:fld>
            <a:endParaRPr lang="fr-F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Laurence Grard Guenard – Je fais confiance à mon cheval - « Confiance et sécurité à Cheval » – 15 juin 2025 – Journées Ethologiques La Cense</a:t>
            </a:r>
            <a:endParaRPr lang="fr-F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908063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19BEB45-05E4-4CF1-BF1E-D54E8F1CF33F}" type="datetime1">
              <a:rPr lang="fr-FR" noProof="0" smtClean="0"/>
              <a:t>22/10/2025</a:t>
            </a:fld>
            <a:endParaRPr lang="fr-FR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Laurence Grard Guenard – Je fais confiance à mon cheval - « Confiance et sécurité à Cheval » – 15 juin 2025 – Journées Ethologiques La Cense</a:t>
            </a:r>
            <a:endParaRPr lang="fr-FR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840503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03B2413-0DCD-4D83-87EB-8AB7A13E74CF}" type="datetime1">
              <a:rPr lang="fr-FR" noProof="0" smtClean="0"/>
              <a:t>22/10/2025</a:t>
            </a:fld>
            <a:endParaRPr lang="fr-FR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Laurence Grard Guenard – Je fais confiance à mon cheval - « Confiance et sécurité à Cheval » – 15 juin 2025 – Journées Ethologiques La Cense</a:t>
            </a:r>
            <a:endParaRPr lang="fr-FR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999501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9C5270C-DB2E-4900-8911-C57999185781}" type="datetime1">
              <a:rPr lang="fr-FR" noProof="0" smtClean="0"/>
              <a:t>22/10/2025</a:t>
            </a:fld>
            <a:endParaRPr lang="fr-FR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Laurence Grard Guenard – Je fais confiance à mon cheval - « Confiance et sécurité à Cheval » – 15 juin 2025 – Journées Ethologiques La Cense</a:t>
            </a:r>
            <a:endParaRPr lang="fr-FR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156870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F826681-5445-4B80-B802-2D6EF0784AE3}" type="datetime1">
              <a:rPr lang="fr-FR" noProof="0" smtClean="0"/>
              <a:t>22/10/2025</a:t>
            </a:fld>
            <a:endParaRPr lang="fr-FR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Laurence Grard Guenard – Je fais confiance à mon cheval - « Confiance et sécurité à Cheval » – 15 juin 2025 – Journées Ethologiques La Cense</a:t>
            </a:r>
            <a:endParaRPr lang="fr-F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838779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DA27287-B400-4568-A0AA-CC8C0C346909}" type="datetime1">
              <a:rPr lang="fr-FR" noProof="0" smtClean="0"/>
              <a:t>22/10/2025</a:t>
            </a:fld>
            <a:endParaRPr lang="fr-FR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Laurence Grard Guenard – Je fais confiance à mon cheval - « Confiance et sécurité à Cheval » – 15 juin 2025 – Journées Ethologiques La Cense</a:t>
            </a:r>
            <a:endParaRPr lang="fr-FR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82310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4C5B045-A6A6-434E-9433-5BED0F6A381F}" type="datetime1">
              <a:rPr lang="fr-FR" noProof="0" smtClean="0"/>
              <a:t>22/10/2025</a:t>
            </a:fld>
            <a:endParaRPr lang="fr-FR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rtl="0"/>
            <a:r>
              <a:rPr lang="fr-FR" noProof="0"/>
              <a:t>Laurence Grard Guenard – Je fais confiance à mon cheval - « Confiance et sécurité à Cheval » – 15 juin 2025 – Journées Ethologiques La Cense</a:t>
            </a:r>
            <a:endParaRPr lang="fr-FR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587694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979CFC7-7A76-42D6-AF9B-E5D071C53029}" type="datetime1">
              <a:rPr lang="fr-FR" noProof="0" smtClean="0"/>
              <a:t>22/10/2025</a:t>
            </a:fld>
            <a:endParaRPr lang="fr-F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fr-FR" noProof="0"/>
              <a:t>Laurence Grard Guenard – Je fais confiance à mon cheval - « Confiance et sécurité à Cheval » – 15 juin 2025 – Journées Ethologiques La Cense</a:t>
            </a:r>
            <a:endParaRPr lang="fr-F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fld id="{34B7E4EF-A1BD-40F4-AB7B-04F084DD991D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254849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ein air, herbe, cheval, ciel&#10;&#10;Le contenu généré par l’IA peut être incorrect.">
            <a:extLst>
              <a:ext uri="{FF2B5EF4-FFF2-40B4-BE49-F238E27FC236}">
                <a16:creationId xmlns:a16="http://schemas.microsoft.com/office/drawing/2014/main" id="{3A077FE7-EE65-29AF-1B9C-FEB4CC5D24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974" r="2013" b="9089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867" y="1678666"/>
            <a:ext cx="4088190" cy="2369093"/>
          </a:xfrm>
        </p:spPr>
        <p:txBody>
          <a:bodyPr rtlCol="0">
            <a:normAutofit/>
          </a:bodyPr>
          <a:lstStyle/>
          <a:p>
            <a:r>
              <a:rPr lang="fr-FR" sz="4800" dirty="0"/>
              <a:t>Je fais confiance à mon cheval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115" y="4050831"/>
            <a:ext cx="4396620" cy="2045169"/>
          </a:xfrm>
        </p:spPr>
        <p:txBody>
          <a:bodyPr rtlCol="0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r>
              <a:rPr lang="fr-FR" sz="3200" dirty="0">
                <a:solidFill>
                  <a:schemeClr val="accent5"/>
                </a:solidFill>
              </a:rPr>
              <a:t>Et il me le rend bien</a:t>
            </a:r>
          </a:p>
          <a:p>
            <a:pPr rtl="0">
              <a:lnSpc>
                <a:spcPct val="90000"/>
              </a:lnSpc>
              <a:spcAft>
                <a:spcPts val="600"/>
              </a:spcAft>
            </a:pPr>
            <a:endParaRPr lang="fr-FR" sz="1200" dirty="0"/>
          </a:p>
          <a:p>
            <a:pPr rtl="0">
              <a:lnSpc>
                <a:spcPct val="90000"/>
              </a:lnSpc>
              <a:spcAft>
                <a:spcPts val="600"/>
              </a:spcAft>
            </a:pPr>
            <a:r>
              <a:rPr lang="fr-FR" sz="2800" dirty="0"/>
              <a:t>Laurence Grard Guenard</a:t>
            </a:r>
          </a:p>
          <a:p>
            <a:pPr rtl="0">
              <a:lnSpc>
                <a:spcPct val="90000"/>
              </a:lnSpc>
              <a:spcAft>
                <a:spcPts val="600"/>
              </a:spcAft>
            </a:pPr>
            <a:endParaRPr lang="fr-FR" sz="1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9681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Une image contenant texte, mammifère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943C3078-6E87-A096-8F3E-06988AA33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466" r="3" b="9355"/>
          <a:stretch/>
        </p:blipFill>
        <p:spPr>
          <a:xfrm>
            <a:off x="677334" y="1752931"/>
            <a:ext cx="5423429" cy="388236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CFD2B54-7AAD-E749-BF0E-B5194D488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fr-FR" dirty="0"/>
              <a:t>Du contrôle à la coopération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567F6BA-89CE-2040-2B94-9E8F8842B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4371" y="1222707"/>
            <a:ext cx="5638800" cy="527969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2700" b="1" kern="100" dirty="0">
                <a:solidFill>
                  <a:schemeClr val="accent5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X</a:t>
            </a:r>
            <a:r>
              <a:rPr lang="fr-FR" sz="27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Je dois le tenir</a:t>
            </a:r>
            <a:endParaRPr lang="fr-FR" sz="27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2700" b="1" kern="100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</a:t>
            </a:r>
            <a:r>
              <a:rPr lang="fr-FR" sz="27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Il choisit d’être avec moi </a:t>
            </a:r>
            <a:endParaRPr lang="fr-FR" sz="27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fr-FR" sz="27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Être leader sans être dominant</a:t>
            </a:r>
            <a:endParaRPr lang="fr-FR" sz="27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fr-FR" sz="27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 cheval a le droit de s’exprimer</a:t>
            </a:r>
            <a:endParaRPr lang="fr-FR" sz="27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fr-FR" sz="27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L’’attention est mutuelle</a:t>
            </a:r>
            <a:endParaRPr lang="fr-FR" sz="27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fr-FR" sz="27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Les réponses sont calmes</a:t>
            </a:r>
            <a:endParaRPr lang="fr-FR" sz="27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fr-FR" sz="27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J’ai un regard positif inconditionnel</a:t>
            </a:r>
            <a:endParaRPr lang="fr-FR" sz="27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27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fr-FR" sz="2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Accompagnement possible : </a:t>
            </a:r>
          </a:p>
          <a:p>
            <a:pPr algn="r">
              <a:lnSpc>
                <a:spcPct val="115000"/>
              </a:lnSpc>
              <a:spcAft>
                <a:spcPts val="800"/>
              </a:spcAft>
            </a:pPr>
            <a:r>
              <a:rPr lang="fr-FR" sz="2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Professionnel bienveillant envers le couple</a:t>
            </a:r>
          </a:p>
          <a:p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13E6661-EA98-4DA5-ECD9-13F2FE6A6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</p:spPr>
        <p:txBody>
          <a:bodyPr>
            <a:normAutofit/>
          </a:bodyPr>
          <a:lstStyle/>
          <a:p>
            <a:r>
              <a:rPr lang="fr-FR" dirty="0"/>
              <a:t>Laurence Grard Guenard – Auteur équestre – www.equipeda.info</a:t>
            </a:r>
          </a:p>
        </p:txBody>
      </p:sp>
    </p:spTree>
    <p:extLst>
      <p:ext uri="{BB962C8B-B14F-4D97-AF65-F5344CB8AC3E}">
        <p14:creationId xmlns:p14="http://schemas.microsoft.com/office/powerpoint/2010/main" val="1330669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Image 13" descr="Une image contenant arbre, habits, plein air, faire de la randonnée&#10;&#10;Le contenu généré par l’IA peut être incorrect.">
            <a:extLst>
              <a:ext uri="{FF2B5EF4-FFF2-40B4-BE49-F238E27FC236}">
                <a16:creationId xmlns:a16="http://schemas.microsoft.com/office/drawing/2014/main" id="{8092B053-8D14-8E4D-6E94-9C5DD63A3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5" r="5387"/>
          <a:stretch/>
        </p:blipFill>
        <p:spPr bwMode="auto"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021D23C-F75E-C4F4-1D53-9B1AE7FD6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1858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FR" sz="3100" dirty="0"/>
              <a:t>La peur : un chemin vers l’osmose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BA92F8-5EB2-EDAD-EA70-A2DFA470C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95465"/>
            <a:ext cx="4763558" cy="4245898"/>
          </a:xfrm>
        </p:spPr>
        <p:txBody>
          <a:bodyPr>
            <a:no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fr-FR" altLang="fr-FR" sz="25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Changer de regard</a:t>
            </a:r>
            <a:endParaRPr kumimoji="0" lang="fr-FR" altLang="fr-FR" sz="2500" b="0" i="0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2500" b="0" i="0" u="none" strike="noStrike" cap="none" normalizeH="0" baseline="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Sur soi</a:t>
            </a:r>
            <a:endParaRPr kumimoji="0" lang="fr-FR" altLang="fr-FR" sz="25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2500" b="0" i="0" u="none" strike="noStrike" cap="none" normalizeH="0" baseline="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Sur son cheval</a:t>
            </a:r>
            <a:endParaRPr kumimoji="0" lang="fr-FR" altLang="fr-FR" sz="25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fr-FR" altLang="fr-FR" sz="25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Travail prioritaire sur la relation</a:t>
            </a:r>
            <a:endParaRPr kumimoji="0" lang="fr-FR" altLang="fr-FR" sz="2500" b="0" i="0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2500" b="0" i="0" u="none" strike="noStrike" cap="none" normalizeH="0" baseline="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Confiance</a:t>
            </a:r>
            <a:endParaRPr kumimoji="0" lang="fr-FR" altLang="fr-FR" sz="25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2500" b="0" i="0" u="none" strike="noStrike" cap="none" normalizeH="0" baseline="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Autonomie</a:t>
            </a:r>
            <a:endParaRPr kumimoji="0" lang="fr-FR" altLang="fr-FR" sz="25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fr-FR" altLang="fr-FR" sz="25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Bénéfices</a:t>
            </a:r>
            <a:endParaRPr kumimoji="0" lang="fr-FR" altLang="fr-FR" sz="2500" b="0" i="0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2500" b="0" i="0" u="none" strike="noStrike" cap="none" normalizeH="0" baseline="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Complicité</a:t>
            </a:r>
            <a:endParaRPr kumimoji="0" lang="fr-FR" altLang="fr-FR" sz="25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2500" b="0" i="0" u="none" strike="noStrike" cap="none" normalizeH="0" baseline="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Sécurité</a:t>
            </a:r>
            <a:endParaRPr lang="fr-FR" sz="25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F88A3B8-C8BF-A889-D73C-5C898EAC3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</p:spPr>
        <p:txBody>
          <a:bodyPr>
            <a:normAutofit/>
          </a:bodyPr>
          <a:lstStyle/>
          <a:p>
            <a:r>
              <a:rPr lang="fr-FR" dirty="0"/>
              <a:t>Laurence Grard Guenard – Auteur équestre – www.equipeda.info</a:t>
            </a:r>
          </a:p>
        </p:txBody>
      </p:sp>
      <p:cxnSp>
        <p:nvCxnSpPr>
          <p:cNvPr id="5126" name="Straight Connector 5125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28" name="Straight Connector 5127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30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132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134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136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138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140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142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1932A45-2386-9493-E889-9F55A42C3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160" y="155508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3788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pic>
        <p:nvPicPr>
          <p:cNvPr id="6" name="Espace réservé du contenu 5" descr="Une image contenant texte, personne, habits, peinture&#10;&#10;Le contenu généré par l’IA peut être incorrect.">
            <a:extLst>
              <a:ext uri="{FF2B5EF4-FFF2-40B4-BE49-F238E27FC236}">
                <a16:creationId xmlns:a16="http://schemas.microsoft.com/office/drawing/2014/main" id="{AA5BFAB4-1F67-51E6-3A8C-4D72466A9B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5428" t="5148" r="-1" b="2178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7BED6B6-DA1E-B2EF-22D1-5481E98B9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3720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dirty="0"/>
              <a:t>Questions</a:t>
            </a:r>
            <a:br>
              <a:rPr lang="en-US" sz="4800" dirty="0"/>
            </a:br>
            <a:r>
              <a:rPr lang="en-US" sz="4800" dirty="0" err="1"/>
              <a:t>Astuces</a:t>
            </a:r>
            <a:r>
              <a:rPr lang="en-US" sz="4800" dirty="0"/>
              <a:t> &amp; Anecdotes</a:t>
            </a:r>
            <a:br>
              <a:rPr lang="en-US" sz="4800" dirty="0"/>
            </a:br>
            <a:br>
              <a:rPr lang="en-US" sz="4800" dirty="0"/>
            </a:br>
            <a:r>
              <a:rPr lang="en-US" sz="3000" dirty="0">
                <a:solidFill>
                  <a:schemeClr val="accent5"/>
                </a:solidFill>
              </a:rPr>
              <a:t>www.equipeda.info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6ADCB7E-7B3C-A6E9-E092-6EFF95296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161314"/>
            <a:ext cx="3993887" cy="245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Laurence Grard Guenard – Auteur équestre – www.equipeda.info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9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1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5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7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9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8913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B556047B-2F65-9F05-81CC-095F8A83C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29" y="816638"/>
            <a:ext cx="6259285" cy="478003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4000" b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Confiance et Sécurité </a:t>
            </a:r>
            <a:br>
              <a:rPr lang="fr-FR" sz="4000" b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fr-FR" sz="4000" b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à cheval</a:t>
            </a:r>
            <a:br>
              <a:rPr lang="fr-FR" sz="4000" b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fr-FR" sz="4000" b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fr-FR" sz="4000" b="1" kern="100" dirty="0">
                <a:solidFill>
                  <a:srgbClr val="215E99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Construire </a:t>
            </a:r>
            <a:br>
              <a:rPr lang="fr-FR" sz="4000" b="1" kern="100" dirty="0">
                <a:solidFill>
                  <a:srgbClr val="215E99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fr-FR" sz="4000" b="1" kern="100" dirty="0">
                <a:solidFill>
                  <a:srgbClr val="215E99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une relation durable</a:t>
            </a:r>
            <a:br>
              <a:rPr lang="fr-FR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fr-FR" sz="4000" b="1" kern="100" dirty="0">
                <a:solidFill>
                  <a:srgbClr val="215E99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Pour dépasser </a:t>
            </a:r>
            <a:br>
              <a:rPr lang="fr-FR" sz="4000" b="1" kern="100" dirty="0">
                <a:solidFill>
                  <a:srgbClr val="215E99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fr-FR" sz="4000" b="1" kern="100" dirty="0">
                <a:solidFill>
                  <a:srgbClr val="215E99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les peurs</a:t>
            </a:r>
            <a:endParaRPr lang="en-US" sz="40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AA330523-F25B-4007-B3E5-ABB5637D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pic>
        <p:nvPicPr>
          <p:cNvPr id="4" name="Espace réservé du contenu 3" descr="Une image contenant texte, dessin humoristique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99D172AC-98B1-9985-89CC-92873C2D2A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18514" y="938678"/>
            <a:ext cx="5188171" cy="4980644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A9DB56E-3CFA-8D7A-7984-08D1F7F4E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 dirty="0"/>
              <a:t>Laurence Grard Guenard – Auteur équestre – www.equipeda.info</a:t>
            </a:r>
          </a:p>
        </p:txBody>
      </p:sp>
    </p:spTree>
    <p:extLst>
      <p:ext uri="{BB962C8B-B14F-4D97-AF65-F5344CB8AC3E}">
        <p14:creationId xmlns:p14="http://schemas.microsoft.com/office/powerpoint/2010/main" val="713852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0F29BD-DA82-8507-075B-356AC251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La peur : tabou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906106-B28F-9A2C-FC5C-9725AC73C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7857" y="2928256"/>
            <a:ext cx="1045029" cy="1197429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F7D9361-F31C-6D6D-8427-8DF14BE97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959" y="1685768"/>
            <a:ext cx="18473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49" name="Image 3" descr="Une image contenant croquis, dessin, cheval, illustration&#10;&#10;Le contenu généré par l’IA peut être incorrect.">
            <a:extLst>
              <a:ext uri="{FF2B5EF4-FFF2-40B4-BE49-F238E27FC236}">
                <a16:creationId xmlns:a16="http://schemas.microsoft.com/office/drawing/2014/main" id="{85A7D3AE-3940-9CB7-D9D1-9F14B1F02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5" y="1556657"/>
            <a:ext cx="724808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8764BD3E-28B6-6206-9844-C2E103C52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 dirty="0"/>
              <a:t>Laurence Grard Guenard – Auteur équestre – www.equipeda.info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22D382A-12EB-DC77-88AB-39FF828DFB7A}"/>
              </a:ext>
            </a:extLst>
          </p:cNvPr>
          <p:cNvSpPr txBox="1"/>
          <p:nvPr/>
        </p:nvSpPr>
        <p:spPr>
          <a:xfrm rot="10800000" flipH="1" flipV="1">
            <a:off x="4422135" y="1238692"/>
            <a:ext cx="60198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b="1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fr-FR" altLang="fr-FR" sz="3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Dans tous les domaines</a:t>
            </a:r>
            <a:endParaRPr kumimoji="0" lang="fr-FR" altLang="fr-FR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fr-FR" altLang="fr-FR" sz="3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Emotion naturelle</a:t>
            </a:r>
            <a:endParaRPr kumimoji="0" lang="fr-FR" altLang="fr-FR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fr-FR" altLang="fr-FR" sz="3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Emotion universelle</a:t>
            </a:r>
          </a:p>
          <a:p>
            <a:pPr marR="0" lvl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FR" altLang="fr-FR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fr-FR" altLang="fr-FR" sz="3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Emotion perçue par le cheval !</a:t>
            </a:r>
            <a:endParaRPr kumimoji="0" lang="fr-FR" altLang="fr-FR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3000" b="1" i="0" u="none" strike="noStrike" cap="none" normalizeH="0" baseline="0" dirty="0">
              <a:ln>
                <a:noFill/>
              </a:ln>
              <a:solidFill>
                <a:srgbClr val="215E99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000" b="1" i="0" u="none" strike="noStrike" cap="none" normalizeH="0" baseline="0" dirty="0">
                <a:ln>
                  <a:noFill/>
                </a:ln>
                <a:solidFill>
                  <a:srgbClr val="215E99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Impossible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000" b="1" i="0" u="none" strike="noStrike" cap="none" normalizeH="0" baseline="0" dirty="0">
                <a:ln>
                  <a:noFill/>
                </a:ln>
                <a:solidFill>
                  <a:srgbClr val="215E99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 mentir à mon cheval</a:t>
            </a:r>
            <a:endParaRPr kumimoji="0" lang="fr-FR" altLang="fr-FR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755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C8342FD1-05CE-79A8-C0C7-C8FFE868AA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8045" y="308049"/>
            <a:ext cx="8080088" cy="505005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77C0A63B-23FD-D02E-AA2F-E96BF3667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199" y="4571999"/>
            <a:ext cx="7673801" cy="108765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kern="1200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Impossible de </a:t>
            </a:r>
            <a:r>
              <a:rPr lang="en-US" sz="3700" kern="1200" dirty="0" err="1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mentir</a:t>
            </a:r>
            <a:r>
              <a:rPr lang="en-US" sz="3700" kern="1200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à </a:t>
            </a:r>
            <a:r>
              <a:rPr lang="en-US" sz="3700" kern="1200" dirty="0" err="1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mon</a:t>
            </a:r>
            <a:r>
              <a:rPr lang="en-US" sz="3700" kern="1200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cheval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1247B3C-70EF-B139-01F0-DC83C9AB4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352651"/>
            <a:ext cx="62976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Laurence Grard Guenard – Auteur équestre – www.equipeda.info</a:t>
            </a:r>
          </a:p>
        </p:txBody>
      </p:sp>
    </p:spTree>
    <p:extLst>
      <p:ext uri="{BB962C8B-B14F-4D97-AF65-F5344CB8AC3E}">
        <p14:creationId xmlns:p14="http://schemas.microsoft.com/office/powerpoint/2010/main" val="973982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dessin, clipart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EEF19DC7-3D21-73E8-A7D8-63A4C14598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84" r="-2" b="-2"/>
          <a:stretch>
            <a:fillRect/>
          </a:stretch>
        </p:blipFill>
        <p:spPr>
          <a:xfrm>
            <a:off x="4528456" y="-1"/>
            <a:ext cx="7663543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DFD06D1-34FB-95AA-E8A9-022451DF6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FR" sz="2800" dirty="0"/>
              <a:t>Comment gérer ?</a:t>
            </a:r>
            <a:br>
              <a:rPr lang="fr-FR" sz="2800" dirty="0"/>
            </a:br>
            <a:r>
              <a:rPr lang="fr-FR" sz="2800" dirty="0"/>
              <a:t>Redonner une place légitime à l’émotion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5B1224-CA68-31F6-6ABB-60A30C686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930401"/>
            <a:ext cx="10950633" cy="411096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  <a:buNone/>
            </a:pPr>
            <a:r>
              <a:rPr lang="fr-FR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Pourquoi ? </a:t>
            </a:r>
            <a:endParaRPr lang="fr-FR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800"/>
              </a:spcAft>
              <a:buNone/>
            </a:pPr>
            <a:r>
              <a:rPr lang="fr-F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Risques </a:t>
            </a:r>
            <a:r>
              <a:rPr lang="fr-FR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I</a:t>
            </a:r>
            <a:r>
              <a:rPr lang="fr-F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mprévus, Conséquences, Traumatismes </a:t>
            </a:r>
          </a:p>
          <a:p>
            <a:pPr>
              <a:lnSpc>
                <a:spcPct val="90000"/>
              </a:lnSpc>
              <a:spcAft>
                <a:spcPts val="800"/>
              </a:spcAft>
              <a:buNone/>
            </a:pPr>
            <a:r>
              <a:rPr lang="fr-F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Instinct de survie</a:t>
            </a:r>
          </a:p>
          <a:p>
            <a:pPr>
              <a:lnSpc>
                <a:spcPct val="90000"/>
              </a:lnSpc>
              <a:spcAft>
                <a:spcPts val="800"/>
              </a:spcAft>
              <a:buNone/>
            </a:pPr>
            <a:r>
              <a:rPr lang="fr-FR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Qu’est-ce que c’est ? </a:t>
            </a:r>
            <a:endParaRPr lang="fr-FR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800"/>
              </a:spcAft>
              <a:buNone/>
            </a:pPr>
            <a:r>
              <a:rPr lang="fr-F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Frayeur, appréhension, peur, angoisse, panique. </a:t>
            </a:r>
          </a:p>
          <a:p>
            <a:pPr marL="342900" lvl="0" indent="-342900">
              <a:lnSpc>
                <a:spcPct val="90000"/>
              </a:lnSpc>
              <a:spcAft>
                <a:spcPts val="800"/>
              </a:spcAft>
              <a:buFont typeface="Wingdings" panose="05000000000000000000" pitchFamily="2" charset="2"/>
              <a:buChar char=""/>
            </a:pPr>
            <a:r>
              <a:rPr lang="fr-F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Différents degrés avec différentes manifestations</a:t>
            </a:r>
          </a:p>
          <a:p>
            <a:pPr>
              <a:lnSpc>
                <a:spcPct val="90000"/>
              </a:lnSpc>
              <a:spcAft>
                <a:spcPts val="800"/>
              </a:spcAft>
              <a:buNone/>
            </a:pPr>
            <a:r>
              <a:rPr lang="fr-FR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Comment elle fonctionne ?</a:t>
            </a:r>
            <a:endParaRPr lang="fr-FR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800"/>
              </a:spcAft>
              <a:buNone/>
            </a:pPr>
            <a:r>
              <a:rPr lang="fr-F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Vision déformée qui court-circuite la pensée et déclenche des réponses inadaptées : </a:t>
            </a:r>
          </a:p>
          <a:p>
            <a:pPr>
              <a:lnSpc>
                <a:spcPct val="90000"/>
              </a:lnSpc>
              <a:buNone/>
            </a:pPr>
            <a:r>
              <a:rPr lang="fr-FR" sz="2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Paralysie, fuite, défense, colère, accidents</a:t>
            </a:r>
            <a:endParaRPr lang="fr-FR" sz="20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6B009A5-821E-A49B-4247-E081E79FF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3" y="6492875"/>
            <a:ext cx="629761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 dirty="0"/>
              <a:t>Laurence Grard Guenard – Auteur équestre – www.equipeda.info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61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63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65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67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69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71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3923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96D5411-51E1-3670-5C00-F1FA0357B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5" r="-2" b="-2"/>
          <a:stretch/>
        </p:blipFill>
        <p:spPr bwMode="auto">
          <a:xfrm>
            <a:off x="4269854" y="-1852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42D51DB-D0A4-2CD5-346F-D995611F8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fr-FR" dirty="0"/>
              <a:t>Repérer les signaux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92FB70-EFB2-8C9F-74DF-2728E30FF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1"/>
            <a:ext cx="4763558" cy="3922088"/>
          </a:xfrm>
        </p:spPr>
        <p:txBody>
          <a:bodyPr>
            <a:normAutofit fontScale="92500" lnSpcReduction="20000"/>
          </a:bodyPr>
          <a:lstStyle/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500" b="1" i="0" u="none" strike="noStrike" cap="none" normalizeH="0" baseline="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Chez le cavalier :</a:t>
            </a:r>
            <a:endParaRPr kumimoji="0" lang="fr-FR" altLang="fr-FR" sz="25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500" b="0" i="0" u="none" strike="noStrike" cap="none" normalizeH="0" baseline="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Posture de protection, tremblements, respiration plus rapide, respiration haute, accélération du rythme cardiaque, muscles contractés, dilatation des pupilles, paralysie, colère…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5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500" b="1" i="0" u="none" strike="noStrike" cap="none" normalizeH="0" baseline="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Chez le cheval :</a:t>
            </a:r>
            <a:endParaRPr kumimoji="0" lang="fr-FR" altLang="fr-FR" sz="25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500" b="0" i="0" u="none" strike="noStrike" cap="none" normalizeH="0" baseline="0" dirty="0">
                <a:ln>
                  <a:noFill/>
                </a:ln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Arrêt de toute activité, Oreilles pointées, encolure haute et raide, respiration rapide, ronflement, tremblements, mouvements rapides de la tête (regard), prêt à fuir, défense</a:t>
            </a:r>
            <a:r>
              <a:rPr lang="fr-FR" altLang="fr-FR" sz="25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…</a:t>
            </a:r>
            <a:endParaRPr kumimoji="0" lang="fr-FR" altLang="fr-FR" sz="2500" b="0" i="0" u="none" strike="noStrike" cap="none" normalizeH="0" baseline="0" dirty="0">
              <a:ln>
                <a:noFill/>
              </a:ln>
              <a:effectLst/>
            </a:endParaRPr>
          </a:p>
          <a:p>
            <a:pPr>
              <a:lnSpc>
                <a:spcPct val="90000"/>
              </a:lnSpc>
            </a:pP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F6DFF8C-711E-4748-4A3D-6DD26B92D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5026780" cy="365125"/>
          </a:xfrm>
        </p:spPr>
        <p:txBody>
          <a:bodyPr>
            <a:normAutofit/>
          </a:bodyPr>
          <a:lstStyle/>
          <a:p>
            <a:r>
              <a:rPr lang="fr-FR" dirty="0"/>
              <a:t>Laurence Grard Guenard – Auteur équestre – www.equipeda.info</a:t>
            </a:r>
          </a:p>
        </p:txBody>
      </p:sp>
      <p:cxnSp>
        <p:nvCxnSpPr>
          <p:cNvPr id="3078" name="Straight Connector 3077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80" name="Straight Connector 3079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82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084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08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088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090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092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094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E9BEA02-B925-5043-66E8-F1F7F42AF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057" y="5852489"/>
            <a:ext cx="5334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fr-FR" altLang="fr-FR" sz="3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Même SUPERPONEY a peur !</a:t>
            </a:r>
            <a:endParaRPr kumimoji="0" lang="fr-FR" altLang="fr-FR" sz="3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068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B962F6F0-375A-1C35-71A5-1F615E99D2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4656" y="771604"/>
            <a:ext cx="8245821" cy="6184367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2B5567B-BE8A-CDC8-5C01-C9DD588B1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Analyser les signaux et s’en libérer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D899014-F6D7-60F9-2ECF-425F5C27D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1391" y="6383633"/>
            <a:ext cx="6297612" cy="365125"/>
          </a:xfrm>
        </p:spPr>
        <p:txBody>
          <a:bodyPr/>
          <a:lstStyle/>
          <a:p>
            <a:r>
              <a:rPr lang="fr-FR" dirty="0"/>
              <a:t>Laurence Grard Guenard – Auteur équestre – www.equipeda.info</a:t>
            </a:r>
          </a:p>
        </p:txBody>
      </p:sp>
      <p:pic>
        <p:nvPicPr>
          <p:cNvPr id="8" name="Image 7" descr="Une image contenant mammifère, texte, plein air, cheval&#10;&#10;Le contenu généré par l’IA peut être incorrect.">
            <a:extLst>
              <a:ext uri="{FF2B5EF4-FFF2-40B4-BE49-F238E27FC236}">
                <a16:creationId xmlns:a16="http://schemas.microsoft.com/office/drawing/2014/main" id="{CE6FC1C9-D767-1556-233D-4AAC2AE2D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002" y="3289005"/>
            <a:ext cx="2598511" cy="327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56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4D1D84-A936-052D-FEE6-6880348C8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fr-FR"/>
              <a:t>Construire une confiance mutuelle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DBC37EC-210F-1EE4-660E-C7D848F9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5528230" cy="365125"/>
          </a:xfrm>
        </p:spPr>
        <p:txBody>
          <a:bodyPr>
            <a:normAutofit/>
          </a:bodyPr>
          <a:lstStyle/>
          <a:p>
            <a:r>
              <a:rPr lang="fr-FR" dirty="0"/>
              <a:t>Laurence Grard Guenard – Auteur équestre – www.equipeda.info</a:t>
            </a:r>
          </a:p>
        </p:txBody>
      </p:sp>
      <p:pic>
        <p:nvPicPr>
          <p:cNvPr id="6" name="Image 5" descr="Une image contenant texte, illustration, parapluie, affiche&#10;&#10;Le contenu généré par l’IA peut être incorrect.">
            <a:extLst>
              <a:ext uri="{FF2B5EF4-FFF2-40B4-BE49-F238E27FC236}">
                <a16:creationId xmlns:a16="http://schemas.microsoft.com/office/drawing/2014/main" id="{86EDD01D-F54A-A565-C68B-C42CB143A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301" y="2159331"/>
            <a:ext cx="4763634" cy="388236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819263-2AB9-933D-4DE1-FE56EBD73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545771"/>
            <a:ext cx="4343399" cy="4495591"/>
          </a:xfrm>
        </p:spPr>
        <p:txBody>
          <a:bodyPr>
            <a:normAutofit fontScale="92500" lnSpcReduction="20000"/>
          </a:bodyPr>
          <a:lstStyle/>
          <a:p>
            <a:pPr marL="457200">
              <a:lnSpc>
                <a:spcPct val="90000"/>
              </a:lnSpc>
              <a:buNone/>
            </a:pPr>
            <a:r>
              <a:rPr lang="fr-FR" sz="25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Observer l’apparition des signaux</a:t>
            </a:r>
            <a:endParaRPr lang="fr-FR" sz="25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buFont typeface="Wingdings" panose="05000000000000000000" pitchFamily="2" charset="2"/>
              <a:buChar char=""/>
            </a:pPr>
            <a:r>
              <a:rPr lang="fr-FR" sz="2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Chez nous</a:t>
            </a:r>
          </a:p>
          <a:p>
            <a:pPr marL="342900" lvl="0" indent="-342900">
              <a:lnSpc>
                <a:spcPct val="90000"/>
              </a:lnSpc>
              <a:buFont typeface="Wingdings" panose="05000000000000000000" pitchFamily="2" charset="2"/>
              <a:buChar char=""/>
            </a:pPr>
            <a:r>
              <a:rPr lang="fr-FR" sz="2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Chez le cheval</a:t>
            </a:r>
          </a:p>
          <a:p>
            <a:pPr marL="457200">
              <a:lnSpc>
                <a:spcPct val="90000"/>
              </a:lnSpc>
              <a:buNone/>
            </a:pPr>
            <a:r>
              <a:rPr lang="fr-FR" sz="25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fr-FR" sz="25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90000"/>
              </a:lnSpc>
              <a:buNone/>
            </a:pPr>
            <a:r>
              <a:rPr lang="fr-FR" sz="25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 code vocal</a:t>
            </a:r>
            <a:endParaRPr lang="fr-FR" sz="25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buFont typeface="Wingdings" panose="05000000000000000000" pitchFamily="2" charset="2"/>
              <a:buChar char=""/>
            </a:pPr>
            <a:r>
              <a:rPr lang="fr-FR" sz="2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Partout</a:t>
            </a:r>
          </a:p>
          <a:p>
            <a:pPr marL="342900" lvl="0" indent="-342900">
              <a:lnSpc>
                <a:spcPct val="90000"/>
              </a:lnSpc>
              <a:buFont typeface="Wingdings" panose="05000000000000000000" pitchFamily="2" charset="2"/>
              <a:buChar char=""/>
            </a:pPr>
            <a:r>
              <a:rPr lang="fr-FR" sz="2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Agit sur nous deux</a:t>
            </a:r>
          </a:p>
          <a:p>
            <a:pPr marL="457200">
              <a:lnSpc>
                <a:spcPct val="90000"/>
              </a:lnSpc>
              <a:buNone/>
            </a:pPr>
            <a:r>
              <a:rPr lang="fr-FR" sz="25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fr-FR" sz="25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90000"/>
              </a:lnSpc>
              <a:buNone/>
            </a:pPr>
            <a:r>
              <a:rPr lang="fr-FR" sz="25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Être capable de changer de programme</a:t>
            </a:r>
            <a:endParaRPr lang="fr-FR" sz="25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spcAft>
                <a:spcPts val="800"/>
              </a:spcAft>
              <a:buFont typeface="Wingdings" panose="05000000000000000000" pitchFamily="2" charset="2"/>
              <a:buChar char=""/>
            </a:pPr>
            <a:r>
              <a:rPr lang="fr-FR" sz="2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Priorité à la relation</a:t>
            </a:r>
          </a:p>
          <a:p>
            <a:pPr marL="0" indent="0">
              <a:lnSpc>
                <a:spcPct val="90000"/>
              </a:lnSpc>
              <a:buNone/>
            </a:pPr>
            <a:endParaRPr lang="fr-FR" sz="1500" dirty="0"/>
          </a:p>
        </p:txBody>
      </p:sp>
    </p:spTree>
    <p:extLst>
      <p:ext uri="{BB962C8B-B14F-4D97-AF65-F5344CB8AC3E}">
        <p14:creationId xmlns:p14="http://schemas.microsoft.com/office/powerpoint/2010/main" val="562321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A02610-1421-4C0F-BCD6-57D9C5C8E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06" y="651688"/>
            <a:ext cx="8596668" cy="642257"/>
          </a:xfrm>
        </p:spPr>
        <p:txBody>
          <a:bodyPr/>
          <a:lstStyle/>
          <a:p>
            <a:r>
              <a:rPr lang="fr-FR" dirty="0"/>
              <a:t>Les routines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D742D7B-CB19-AFC4-3CD3-BA46E9E64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163" y="2380690"/>
            <a:ext cx="5353351" cy="3296463"/>
          </a:xfrm>
        </p:spPr>
        <p:txBody>
          <a:bodyPr>
            <a:normAutofit fontScale="92500" lnSpcReduction="2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routine                                             </a:t>
            </a:r>
            <a:endParaRPr kumimoji="0" lang="fr-FR" altLang="fr-FR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Conditionne et endort ?</a:t>
            </a:r>
            <a:endParaRPr kumimoji="0" lang="fr-FR" altLang="fr-FR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Non transportables</a:t>
            </a:r>
            <a:endParaRPr kumimoji="0" lang="fr-FR" altLang="fr-FR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fr-FR" altLang="fr-FR" sz="25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I</a:t>
            </a: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mprévu : peur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fr-FR" altLang="fr-FR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fr-FR" altLang="fr-FR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Utiliser toutes les opportunités</a:t>
            </a:r>
            <a:endParaRPr kumimoji="0" lang="fr-FR" altLang="fr-FR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Avoir confiance </a:t>
            </a:r>
            <a:endParaRPr kumimoji="0" lang="fr-FR" altLang="fr-FR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Être curieux</a:t>
            </a:r>
            <a:endParaRPr kumimoji="0" lang="fr-FR" altLang="fr-FR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Être courageux</a:t>
            </a:r>
            <a:endParaRPr kumimoji="0" lang="fr-FR" altLang="fr-FR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fr-FR" altLang="fr-F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Imprévu : exploration</a:t>
            </a:r>
            <a:endParaRPr kumimoji="0" lang="fr-FR" altLang="fr-FR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59272B0-D199-03F9-29A1-20EA8BAE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Laurence Grard Guenard – Auteur équestre – www.equipeda.info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A6FD6A1-156D-62CC-4F8A-F513B83013F4}"/>
              </a:ext>
            </a:extLst>
          </p:cNvPr>
          <p:cNvSpPr txBox="1"/>
          <p:nvPr/>
        </p:nvSpPr>
        <p:spPr>
          <a:xfrm>
            <a:off x="677334" y="1480457"/>
            <a:ext cx="8596668" cy="955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25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"Si vous pensez que l'aventure est dangereuse, essayez la routine ! Elle est mortelle ! » </a:t>
            </a:r>
            <a:r>
              <a:rPr lang="fr-FR" sz="2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Paulo Coelho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1BB70B3-7BDE-7C03-016D-E37A6C65A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1120" y="5588000"/>
            <a:ext cx="6498046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fr-FR" sz="2500" b="1" dirty="0">
                <a:solidFill>
                  <a:schemeClr val="accent5"/>
                </a:solidFill>
              </a:rPr>
              <a:t>Quel héro vais-je être aujourd’hui ?</a:t>
            </a:r>
          </a:p>
        </p:txBody>
      </p:sp>
      <p:pic>
        <p:nvPicPr>
          <p:cNvPr id="4097" name="Image 9" descr="Une image contenant plein air, arbre, habits, herbe&#10;&#10;Le contenu généré par l’IA peut être incorrect.">
            <a:extLst>
              <a:ext uri="{FF2B5EF4-FFF2-40B4-BE49-F238E27FC236}">
                <a16:creationId xmlns:a16="http://schemas.microsoft.com/office/drawing/2014/main" id="{3008FACD-E939-B50C-B4A0-AE9CD5DE5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947" y="2380690"/>
            <a:ext cx="5253037" cy="320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èche : droite rayée 7">
            <a:extLst>
              <a:ext uri="{FF2B5EF4-FFF2-40B4-BE49-F238E27FC236}">
                <a16:creationId xmlns:a16="http://schemas.microsoft.com/office/drawing/2014/main" id="{82BCE505-4C61-9153-C46F-BAA80411C951}"/>
              </a:ext>
            </a:extLst>
          </p:cNvPr>
          <p:cNvSpPr/>
          <p:nvPr/>
        </p:nvSpPr>
        <p:spPr>
          <a:xfrm>
            <a:off x="1137680" y="3272502"/>
            <a:ext cx="558800" cy="299720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 : droite rayée 8">
            <a:extLst>
              <a:ext uri="{FF2B5EF4-FFF2-40B4-BE49-F238E27FC236}">
                <a16:creationId xmlns:a16="http://schemas.microsoft.com/office/drawing/2014/main" id="{12112EC2-AEF2-33B2-E8D8-BDCBECBFFBBB}"/>
              </a:ext>
            </a:extLst>
          </p:cNvPr>
          <p:cNvSpPr/>
          <p:nvPr/>
        </p:nvSpPr>
        <p:spPr>
          <a:xfrm>
            <a:off x="1213880" y="5227683"/>
            <a:ext cx="558800" cy="299720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772032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6DBD101-FC0A-4B21-82B0-57CAA7AEEC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975FBC4-9D33-46BE-911D-419763BA9AF9}">
  <ds:schemaRefs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16c05727-aa75-4e4a-9b5f-8a80a1165891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294F055B-D391-44D3-A87A-BCD07BD5A3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118</TotalTime>
  <Words>545</Words>
  <Application>Microsoft Office PowerPoint</Application>
  <PresentationFormat>Grand écran</PresentationFormat>
  <Paragraphs>94</Paragraphs>
  <Slides>12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9" baseType="lpstr">
      <vt:lpstr>Aptos</vt:lpstr>
      <vt:lpstr>Arial</vt:lpstr>
      <vt:lpstr>Calibri</vt:lpstr>
      <vt:lpstr>Trebuchet MS</vt:lpstr>
      <vt:lpstr>Wingdings</vt:lpstr>
      <vt:lpstr>Wingdings 3</vt:lpstr>
      <vt:lpstr>Facette</vt:lpstr>
      <vt:lpstr>Je fais confiance à mon cheval </vt:lpstr>
      <vt:lpstr>Confiance et Sécurité  à cheval  Construire  une relation durable Pour dépasser  les peurs</vt:lpstr>
      <vt:lpstr>La peur : tabou</vt:lpstr>
      <vt:lpstr>Impossible de mentir à mon cheval</vt:lpstr>
      <vt:lpstr>Comment gérer ? Redonner une place légitime à l’émotion</vt:lpstr>
      <vt:lpstr>Repérer les signaux</vt:lpstr>
      <vt:lpstr>Analyser les signaux et s’en libérer</vt:lpstr>
      <vt:lpstr>Construire une confiance mutuelle</vt:lpstr>
      <vt:lpstr>Les routines ?</vt:lpstr>
      <vt:lpstr>Du contrôle à la coopération</vt:lpstr>
      <vt:lpstr>La peur : un chemin vers l’osmose</vt:lpstr>
      <vt:lpstr>Questions Astuces &amp; Anecdotes  www.equipeda.info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Laurence Grard Guenard</dc:creator>
  <cp:lastModifiedBy>Laurence Grard Guenard</cp:lastModifiedBy>
  <cp:revision>16</cp:revision>
  <cp:lastPrinted>2025-06-18T19:18:20Z</cp:lastPrinted>
  <dcterms:created xsi:type="dcterms:W3CDTF">2025-05-09T16:26:18Z</dcterms:created>
  <dcterms:modified xsi:type="dcterms:W3CDTF">2025-10-22T13:50:13Z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